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4093-9E2E-49EC-9B47-7C455122A80F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E1CD-30DB-4715-9D8B-00E1818EF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91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4093-9E2E-49EC-9B47-7C455122A80F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E1CD-30DB-4715-9D8B-00E1818EF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83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4093-9E2E-49EC-9B47-7C455122A80F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E1CD-30DB-4715-9D8B-00E1818EF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657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4093-9E2E-49EC-9B47-7C455122A80F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E1CD-30DB-4715-9D8B-00E1818EF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889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4093-9E2E-49EC-9B47-7C455122A80F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E1CD-30DB-4715-9D8B-00E1818EF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2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4093-9E2E-49EC-9B47-7C455122A80F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E1CD-30DB-4715-9D8B-00E1818EF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931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4093-9E2E-49EC-9B47-7C455122A80F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E1CD-30DB-4715-9D8B-00E1818EF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214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4093-9E2E-49EC-9B47-7C455122A80F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E1CD-30DB-4715-9D8B-00E1818EF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941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4093-9E2E-49EC-9B47-7C455122A80F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E1CD-30DB-4715-9D8B-00E1818EF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660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4093-9E2E-49EC-9B47-7C455122A80F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E1CD-30DB-4715-9D8B-00E1818EF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129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4093-9E2E-49EC-9B47-7C455122A80F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5E1CD-30DB-4715-9D8B-00E1818EF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13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C4093-9E2E-49EC-9B47-7C455122A80F}" type="datetimeFigureOut">
              <a:rPr kumimoji="1" lang="ja-JP" altLang="en-US" smtClean="0"/>
              <a:t>2018/2/20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5E1CD-30DB-4715-9D8B-00E1818EF6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395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437112" y="17951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（別紙）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ページ版</a:t>
            </a:r>
            <a:endParaRPr kumimoji="1" lang="ja-JP" altLang="en-US" dirty="0"/>
          </a:p>
        </p:txBody>
      </p:sp>
      <p:grpSp>
        <p:nvGrpSpPr>
          <p:cNvPr id="23" name="グループ化 22"/>
          <p:cNvGrpSpPr/>
          <p:nvPr/>
        </p:nvGrpSpPr>
        <p:grpSpPr>
          <a:xfrm>
            <a:off x="368660" y="538674"/>
            <a:ext cx="6084676" cy="7488832"/>
            <a:chOff x="368660" y="538674"/>
            <a:chExt cx="6084676" cy="7488832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368660" y="538674"/>
              <a:ext cx="6084676" cy="7488832"/>
              <a:chOff x="404664" y="723340"/>
              <a:chExt cx="6084676" cy="7488832"/>
            </a:xfrm>
          </p:grpSpPr>
          <p:sp>
            <p:nvSpPr>
              <p:cNvPr id="3" name="正方形/長方形 2"/>
              <p:cNvSpPr/>
              <p:nvPr/>
            </p:nvSpPr>
            <p:spPr>
              <a:xfrm>
                <a:off x="440668" y="723340"/>
                <a:ext cx="6048672" cy="748883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" name="テキスト ボックス 3"/>
              <p:cNvSpPr txBox="1"/>
              <p:nvPr/>
            </p:nvSpPr>
            <p:spPr>
              <a:xfrm>
                <a:off x="620688" y="973341"/>
                <a:ext cx="56166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/>
                  <a:t>平成３０年度全国健康保険協会（協会けんぽ）島根支部</a:t>
                </a:r>
                <a:endParaRPr kumimoji="1" lang="en-US" altLang="ja-JP" dirty="0" smtClean="0"/>
              </a:p>
              <a:p>
                <a:pPr algn="ctr"/>
                <a:r>
                  <a:rPr lang="ja-JP" altLang="en-US" dirty="0" smtClean="0"/>
                  <a:t>保険料率</a:t>
                </a:r>
                <a:r>
                  <a:rPr kumimoji="1" lang="ja-JP" altLang="en-US" dirty="0" smtClean="0"/>
                  <a:t>のお知らせ</a:t>
                </a:r>
                <a:endParaRPr kumimoji="1" lang="ja-JP" altLang="en-US" dirty="0"/>
              </a:p>
            </p:txBody>
          </p:sp>
          <p:sp>
            <p:nvSpPr>
              <p:cNvPr id="5" name="角丸四角形 4"/>
              <p:cNvSpPr/>
              <p:nvPr/>
            </p:nvSpPr>
            <p:spPr>
              <a:xfrm>
                <a:off x="620688" y="1691680"/>
                <a:ext cx="5616624" cy="792088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 smtClean="0"/>
                  <a:t>平成３０年３月分（４月納付分）から</a:t>
                </a:r>
                <a:endParaRPr kumimoji="1" lang="en-US" altLang="ja-JP" sz="2000" b="1" dirty="0" smtClean="0"/>
              </a:p>
              <a:p>
                <a:pPr algn="ctr"/>
                <a:r>
                  <a:rPr lang="ja-JP" altLang="en-US" sz="2000" b="1" dirty="0" smtClean="0"/>
                  <a:t>保険料率が変更に</a:t>
                </a:r>
                <a:r>
                  <a:rPr lang="ja-JP" altLang="en-US" sz="2000" b="1" dirty="0"/>
                  <a:t>なります</a:t>
                </a:r>
                <a:endParaRPr kumimoji="1" lang="ja-JP" altLang="en-US" sz="2000" b="1" dirty="0"/>
              </a:p>
            </p:txBody>
          </p:sp>
          <p:sp>
            <p:nvSpPr>
              <p:cNvPr id="6" name="テキスト ボックス 5"/>
              <p:cNvSpPr txBox="1"/>
              <p:nvPr/>
            </p:nvSpPr>
            <p:spPr>
              <a:xfrm>
                <a:off x="404664" y="2690500"/>
                <a:ext cx="60486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/>
                  <a:t>　　１．健康保険料率</a:t>
                </a:r>
                <a:endParaRPr kumimoji="1" lang="ja-JP" altLang="en-US" dirty="0"/>
              </a:p>
            </p:txBody>
          </p:sp>
          <p:sp>
            <p:nvSpPr>
              <p:cNvPr id="7" name="テキスト ボックス 6"/>
              <p:cNvSpPr txBox="1"/>
              <p:nvPr/>
            </p:nvSpPr>
            <p:spPr>
              <a:xfrm>
                <a:off x="404664" y="4098424"/>
                <a:ext cx="60486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/>
                  <a:t>　　２．介護保険料率</a:t>
                </a:r>
                <a:endParaRPr kumimoji="1" lang="ja-JP" altLang="en-US" dirty="0"/>
              </a:p>
            </p:txBody>
          </p:sp>
          <p:grpSp>
            <p:nvGrpSpPr>
              <p:cNvPr id="14" name="グループ化 13"/>
              <p:cNvGrpSpPr/>
              <p:nvPr/>
            </p:nvGrpSpPr>
            <p:grpSpPr>
              <a:xfrm>
                <a:off x="764704" y="3059832"/>
                <a:ext cx="5328592" cy="1008112"/>
                <a:chOff x="764704" y="3059832"/>
                <a:chExt cx="5328592" cy="1008112"/>
              </a:xfrm>
            </p:grpSpPr>
            <p:sp>
              <p:nvSpPr>
                <p:cNvPr id="8" name="角丸四角形 7"/>
                <p:cNvSpPr/>
                <p:nvPr/>
              </p:nvSpPr>
              <p:spPr>
                <a:xfrm>
                  <a:off x="764704" y="3131840"/>
                  <a:ext cx="1440160" cy="360040"/>
                </a:xfrm>
                <a:prstGeom prst="round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600" dirty="0" smtClean="0"/>
                    <a:t>現　行</a:t>
                  </a:r>
                  <a:endParaRPr kumimoji="1" lang="ja-JP" altLang="en-US" sz="1600" dirty="0"/>
                </a:p>
              </p:txBody>
            </p:sp>
            <p:sp>
              <p:nvSpPr>
                <p:cNvPr id="10" name="角丸四角形 9"/>
                <p:cNvSpPr/>
                <p:nvPr/>
              </p:nvSpPr>
              <p:spPr>
                <a:xfrm>
                  <a:off x="3645024" y="3059832"/>
                  <a:ext cx="2448272" cy="360040"/>
                </a:xfrm>
                <a:prstGeom prst="round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600" dirty="0" smtClean="0"/>
                    <a:t>変　更　後</a:t>
                  </a:r>
                  <a:endParaRPr kumimoji="1" lang="ja-JP" altLang="en-US" sz="1600" dirty="0"/>
                </a:p>
              </p:txBody>
            </p:sp>
            <p:sp>
              <p:nvSpPr>
                <p:cNvPr id="11" name="角丸四角形 10"/>
                <p:cNvSpPr/>
                <p:nvPr/>
              </p:nvSpPr>
              <p:spPr>
                <a:xfrm>
                  <a:off x="764704" y="3464260"/>
                  <a:ext cx="1944216" cy="387660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2000" dirty="0" smtClean="0"/>
                    <a:t>１０．１０％</a:t>
                  </a:r>
                  <a:endParaRPr kumimoji="1" lang="ja-JP" altLang="en-US" sz="2000" dirty="0"/>
                </a:p>
              </p:txBody>
            </p:sp>
            <p:sp>
              <p:nvSpPr>
                <p:cNvPr id="12" name="角丸四角形 11"/>
                <p:cNvSpPr/>
                <p:nvPr/>
              </p:nvSpPr>
              <p:spPr>
                <a:xfrm>
                  <a:off x="3645024" y="3419872"/>
                  <a:ext cx="2448272" cy="648072"/>
                </a:xfrm>
                <a:prstGeom prst="roundRect">
                  <a:avLst/>
                </a:prstGeom>
                <a:solidFill>
                  <a:srgbClr val="FFFF00"/>
                </a:solidFill>
                <a:ln w="38100" cmpd="thickThin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2800" b="1" dirty="0" smtClean="0">
                      <a:solidFill>
                        <a:schemeClr val="tx1"/>
                      </a:solidFill>
                    </a:rPr>
                    <a:t>１０．１３％</a:t>
                  </a:r>
                  <a:endParaRPr kumimoji="1" lang="ja-JP" altLang="en-US" sz="28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" name="右矢印 12"/>
                <p:cNvSpPr/>
                <p:nvPr/>
              </p:nvSpPr>
              <p:spPr>
                <a:xfrm>
                  <a:off x="2924944" y="3167844"/>
                  <a:ext cx="576064" cy="540060"/>
                </a:xfrm>
                <a:prstGeom prst="rightArrow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" name="グループ化 14"/>
              <p:cNvGrpSpPr/>
              <p:nvPr/>
            </p:nvGrpSpPr>
            <p:grpSpPr>
              <a:xfrm>
                <a:off x="785912" y="4499992"/>
                <a:ext cx="5307384" cy="1008112"/>
                <a:chOff x="785912" y="3059832"/>
                <a:chExt cx="5307384" cy="1008112"/>
              </a:xfrm>
            </p:grpSpPr>
            <p:sp>
              <p:nvSpPr>
                <p:cNvPr id="16" name="角丸四角形 15"/>
                <p:cNvSpPr/>
                <p:nvPr/>
              </p:nvSpPr>
              <p:spPr>
                <a:xfrm>
                  <a:off x="785912" y="3131840"/>
                  <a:ext cx="1440160" cy="360040"/>
                </a:xfrm>
                <a:prstGeom prst="round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600" dirty="0" smtClean="0"/>
                    <a:t>現　行</a:t>
                  </a:r>
                  <a:endParaRPr kumimoji="1" lang="ja-JP" altLang="en-US" sz="1600" dirty="0"/>
                </a:p>
              </p:txBody>
            </p:sp>
            <p:sp>
              <p:nvSpPr>
                <p:cNvPr id="17" name="角丸四角形 16"/>
                <p:cNvSpPr/>
                <p:nvPr/>
              </p:nvSpPr>
              <p:spPr>
                <a:xfrm>
                  <a:off x="3645024" y="3059832"/>
                  <a:ext cx="2448272" cy="360040"/>
                </a:xfrm>
                <a:prstGeom prst="round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400" dirty="0" smtClean="0"/>
                    <a:t>変　更　後</a:t>
                  </a:r>
                  <a:endParaRPr lang="ja-JP" altLang="en-US" sz="1400" dirty="0"/>
                </a:p>
              </p:txBody>
            </p:sp>
            <p:sp>
              <p:nvSpPr>
                <p:cNvPr id="18" name="角丸四角形 17"/>
                <p:cNvSpPr/>
                <p:nvPr/>
              </p:nvSpPr>
              <p:spPr>
                <a:xfrm>
                  <a:off x="785912" y="3464260"/>
                  <a:ext cx="1944216" cy="387660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2000" dirty="0" smtClean="0"/>
                    <a:t>１．６５％</a:t>
                  </a:r>
                  <a:endParaRPr kumimoji="1" lang="ja-JP" altLang="en-US" sz="2000" dirty="0"/>
                </a:p>
              </p:txBody>
            </p:sp>
            <p:sp>
              <p:nvSpPr>
                <p:cNvPr id="19" name="角丸四角形 18"/>
                <p:cNvSpPr/>
                <p:nvPr/>
              </p:nvSpPr>
              <p:spPr>
                <a:xfrm>
                  <a:off x="3645024" y="3419872"/>
                  <a:ext cx="2448272" cy="648072"/>
                </a:xfrm>
                <a:prstGeom prst="roundRect">
                  <a:avLst/>
                </a:prstGeom>
                <a:solidFill>
                  <a:srgbClr val="FFFF00"/>
                </a:solidFill>
                <a:ln w="38100" cmpd="thickThin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2800" b="1" dirty="0" smtClean="0"/>
                    <a:t>１．５７％</a:t>
                  </a:r>
                  <a:endParaRPr lang="ja-JP" altLang="en-US" sz="2800" b="1" dirty="0"/>
                </a:p>
              </p:txBody>
            </p:sp>
            <p:sp>
              <p:nvSpPr>
                <p:cNvPr id="20" name="右矢印 19"/>
                <p:cNvSpPr/>
                <p:nvPr/>
              </p:nvSpPr>
              <p:spPr>
                <a:xfrm>
                  <a:off x="2924944" y="3167844"/>
                  <a:ext cx="576064" cy="540060"/>
                </a:xfrm>
                <a:prstGeom prst="rightArrow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1" name="テキスト ボックス 20"/>
              <p:cNvSpPr txBox="1"/>
              <p:nvPr/>
            </p:nvSpPr>
            <p:spPr>
              <a:xfrm>
                <a:off x="620688" y="5716577"/>
                <a:ext cx="568863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200" dirty="0" smtClean="0"/>
                  <a:t>※</a:t>
                </a:r>
                <a:r>
                  <a:rPr lang="ja-JP" altLang="en-US" sz="1200" dirty="0"/>
                  <a:t> </a:t>
                </a:r>
                <a:r>
                  <a:rPr lang="ja-JP" altLang="en-US" sz="1200" dirty="0" smtClean="0"/>
                  <a:t>健康保険料率は、都道府県ごとに設定されています。</a:t>
                </a:r>
                <a:endParaRPr lang="en-US" altLang="ja-JP" sz="1200" dirty="0" smtClean="0"/>
              </a:p>
              <a:p>
                <a:r>
                  <a:rPr lang="en-US" altLang="ja-JP" sz="1200" dirty="0" smtClean="0"/>
                  <a:t>※ </a:t>
                </a:r>
                <a:r>
                  <a:rPr lang="ja-JP" altLang="en-US" sz="1200" dirty="0" smtClean="0"/>
                  <a:t>介護保険料率は、全国一律となります。</a:t>
                </a:r>
                <a:endParaRPr lang="en-US" altLang="ja-JP" sz="1200" dirty="0" smtClean="0"/>
              </a:p>
              <a:p>
                <a:r>
                  <a:rPr kumimoji="1" lang="en-US" altLang="ja-JP" sz="1200" dirty="0" smtClean="0"/>
                  <a:t>※</a:t>
                </a:r>
                <a:r>
                  <a:rPr lang="ja-JP" altLang="en-US" sz="1200" dirty="0"/>
                  <a:t> </a:t>
                </a:r>
                <a:r>
                  <a:rPr lang="ja-JP" altLang="en-US" sz="1200" dirty="0" smtClean="0"/>
                  <a:t>４０歳から６４歳までの方（介護保険第２号被保険者）は、健康保険料率に介護保険</a:t>
                </a:r>
                <a:endParaRPr lang="en-US" altLang="ja-JP" sz="1200" dirty="0" smtClean="0"/>
              </a:p>
              <a:p>
                <a:r>
                  <a:rPr lang="en-US" altLang="ja-JP" sz="1200" dirty="0"/>
                  <a:t> </a:t>
                </a:r>
                <a:r>
                  <a:rPr lang="en-US" altLang="ja-JP" sz="1200" dirty="0" smtClean="0"/>
                  <a:t>  </a:t>
                </a:r>
                <a:r>
                  <a:rPr lang="ja-JP" altLang="en-US" sz="1200" dirty="0" smtClean="0"/>
                  <a:t>  料率が加わります。</a:t>
                </a:r>
                <a:endParaRPr lang="en-US" altLang="ja-JP" sz="1200" dirty="0" smtClean="0"/>
              </a:p>
              <a:p>
                <a:r>
                  <a:rPr kumimoji="1" lang="en-US" altLang="ja-JP" sz="1200" dirty="0" smtClean="0"/>
                  <a:t>※</a:t>
                </a:r>
                <a:r>
                  <a:rPr kumimoji="1" lang="ja-JP" altLang="en-US" sz="1200" dirty="0" smtClean="0"/>
                  <a:t> 任意継続被保険者の方は</a:t>
                </a:r>
                <a:r>
                  <a:rPr lang="ja-JP" altLang="en-US" sz="1200" dirty="0"/>
                  <a:t>、</a:t>
                </a:r>
                <a:r>
                  <a:rPr kumimoji="1" lang="ja-JP" altLang="en-US" sz="1200" dirty="0" smtClean="0"/>
                  <a:t>平成３０年４月分（４月納付分）から変更</a:t>
                </a:r>
                <a:r>
                  <a:rPr lang="ja-JP" altLang="en-US" sz="1200" dirty="0" smtClean="0"/>
                  <a:t>になります</a:t>
                </a:r>
                <a:r>
                  <a:rPr kumimoji="1" lang="ja-JP" altLang="en-US" sz="1200" dirty="0" smtClean="0"/>
                  <a:t>。</a:t>
                </a:r>
                <a:endParaRPr kumimoji="1" lang="ja-JP" altLang="en-US" sz="1200" dirty="0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908720" y="6700882"/>
                <a:ext cx="5112568" cy="129614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 smtClean="0"/>
                  <a:t>       【</a:t>
                </a:r>
                <a:r>
                  <a:rPr kumimoji="1" lang="ja-JP" altLang="en-US" sz="1200" dirty="0" smtClean="0"/>
                  <a:t>お問い合わせ先</a:t>
                </a:r>
                <a:r>
                  <a:rPr kumimoji="1" lang="en-US" altLang="ja-JP" sz="1200" dirty="0" smtClean="0"/>
                  <a:t>】</a:t>
                </a:r>
              </a:p>
              <a:p>
                <a:r>
                  <a:rPr lang="ja-JP" altLang="en-US" sz="1200" dirty="0" smtClean="0"/>
                  <a:t>　      全国</a:t>
                </a:r>
                <a:r>
                  <a:rPr lang="ja-JP" altLang="en-US" sz="1200" dirty="0"/>
                  <a:t>健康保険</a:t>
                </a:r>
                <a:r>
                  <a:rPr lang="ja-JP" altLang="en-US" sz="1200" dirty="0" smtClean="0"/>
                  <a:t>協会島根支部　</a:t>
                </a:r>
                <a:r>
                  <a:rPr kumimoji="1" lang="ja-JP" altLang="en-US" sz="1600" dirty="0" smtClean="0"/>
                  <a:t>企画</a:t>
                </a:r>
                <a:r>
                  <a:rPr kumimoji="1" lang="ja-JP" altLang="en-US" sz="1600" dirty="0"/>
                  <a:t>総務</a:t>
                </a:r>
                <a:r>
                  <a:rPr kumimoji="1" lang="ja-JP" altLang="en-US" sz="1600" dirty="0" smtClean="0"/>
                  <a:t>グループ</a:t>
                </a:r>
                <a:endParaRPr kumimoji="1" lang="en-US" altLang="ja-JP" sz="1600" dirty="0" smtClean="0"/>
              </a:p>
              <a:p>
                <a:r>
                  <a:rPr lang="ja-JP" altLang="en-US" sz="1200" dirty="0" smtClean="0"/>
                  <a:t>　　　</a:t>
                </a:r>
                <a:r>
                  <a:rPr lang="ja-JP" altLang="en-US" sz="1600" dirty="0" smtClean="0"/>
                  <a:t>ＴＥＬ：０８５２－５９－５１４０</a:t>
                </a:r>
                <a:endParaRPr lang="en-US" altLang="ja-JP" sz="1600" dirty="0" smtClean="0"/>
              </a:p>
              <a:p>
                <a:r>
                  <a:rPr lang="ja-JP" altLang="en-US" sz="1200" dirty="0" smtClean="0"/>
                  <a:t>　　　 ホームページ：   </a:t>
                </a:r>
                <a:r>
                  <a:rPr kumimoji="1" lang="en-US" altLang="ja-JP" sz="1000" dirty="0" smtClean="0"/>
                  <a:t>http://www.kyoukaikenpo.or.jp/shibu/</a:t>
                </a:r>
                <a:r>
                  <a:rPr lang="en-US" altLang="ja-JP" sz="1000" dirty="0" smtClean="0"/>
                  <a:t>shimane/</a:t>
                </a:r>
              </a:p>
              <a:p>
                <a:r>
                  <a:rPr kumimoji="1" lang="ja-JP" altLang="en-US" sz="1000" dirty="0"/>
                  <a:t>　</a:t>
                </a:r>
                <a:r>
                  <a:rPr kumimoji="1" lang="ja-JP" altLang="en-US" sz="1000" dirty="0" smtClean="0"/>
                  <a:t>　　　　　　　　　　　　　　　検索☞</a:t>
                </a:r>
                <a:endParaRPr kumimoji="1" lang="en-US" altLang="ja-JP" sz="1000" dirty="0" smtClean="0"/>
              </a:p>
            </p:txBody>
          </p:sp>
        </p:grpSp>
        <p:sp>
          <p:nvSpPr>
            <p:cNvPr id="22" name="テキスト ボックス 21"/>
            <p:cNvSpPr txBox="1"/>
            <p:nvPr/>
          </p:nvSpPr>
          <p:spPr>
            <a:xfrm>
              <a:off x="2734764" y="7510432"/>
              <a:ext cx="982268" cy="230832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 smtClean="0"/>
                <a:t>協会けんぽ島根</a:t>
              </a:r>
              <a:endParaRPr kumimoji="1" lang="ja-JP" altLang="en-US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3536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テキスト ボックス 31"/>
          <p:cNvSpPr txBox="1"/>
          <p:nvPr/>
        </p:nvSpPr>
        <p:spPr>
          <a:xfrm>
            <a:off x="4221088" y="8218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　</a:t>
            </a:r>
            <a:r>
              <a:rPr lang="ja-JP" altLang="en-US" dirty="0" smtClean="0"/>
              <a:t>　　　　</a:t>
            </a:r>
            <a:r>
              <a:rPr kumimoji="1" lang="en-US" altLang="ja-JP" dirty="0" smtClean="0"/>
              <a:t>1/2</a:t>
            </a:r>
            <a:r>
              <a:rPr kumimoji="1" lang="ja-JP" altLang="en-US" dirty="0" smtClean="0"/>
              <a:t>ページ版</a:t>
            </a:r>
            <a:endParaRPr kumimoji="1" lang="ja-JP" altLang="en-US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422666" y="472732"/>
            <a:ext cx="6048672" cy="4459307"/>
            <a:chOff x="368660" y="755575"/>
            <a:chExt cx="6048672" cy="4459307"/>
          </a:xfrm>
        </p:grpSpPr>
        <p:sp>
          <p:nvSpPr>
            <p:cNvPr id="3" name="正方形/長方形 2"/>
            <p:cNvSpPr/>
            <p:nvPr/>
          </p:nvSpPr>
          <p:spPr>
            <a:xfrm>
              <a:off x="368660" y="755575"/>
              <a:ext cx="6048672" cy="445930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490017" y="809005"/>
              <a:ext cx="57472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/>
                <a:t>平成３０年度全国健康保険協会（協会けんぽ）島根支部</a:t>
              </a:r>
              <a:endParaRPr kumimoji="1" lang="en-US" altLang="ja-JP" dirty="0" smtClean="0"/>
            </a:p>
            <a:p>
              <a:pPr algn="ctr"/>
              <a:r>
                <a:rPr lang="ja-JP" altLang="en-US" dirty="0"/>
                <a:t>保険料率</a:t>
              </a:r>
              <a:r>
                <a:rPr kumimoji="1" lang="ja-JP" altLang="en-US" dirty="0" smtClean="0"/>
                <a:t>のお知らせ</a:t>
              </a:r>
              <a:endParaRPr kumimoji="1" lang="ja-JP" altLang="en-US" dirty="0"/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476672" y="1475656"/>
              <a:ext cx="5832648" cy="360040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平成３０年３月分（４月納付分）から</a:t>
              </a:r>
              <a:r>
                <a:rPr lang="ja-JP" altLang="en-US" sz="1600" b="1" dirty="0" smtClean="0"/>
                <a:t>保険料率が変更に</a:t>
              </a:r>
              <a:r>
                <a:rPr lang="ja-JP" altLang="en-US" sz="1600" b="1" dirty="0"/>
                <a:t>なります</a:t>
              </a:r>
              <a:endParaRPr kumimoji="1" lang="ja-JP" altLang="en-US" sz="1600" b="1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692696" y="1902722"/>
              <a:ext cx="44735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/>
                <a:t>１．健康保険料率</a:t>
              </a:r>
              <a:endParaRPr kumimoji="1" lang="en-US" altLang="ja-JP" sz="1600" b="1" dirty="0" smtClean="0"/>
            </a:p>
            <a:p>
              <a:endParaRPr kumimoji="1" lang="ja-JP" altLang="en-US" sz="1600" b="1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692696" y="2643123"/>
              <a:ext cx="37342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/>
                <a:t>２．介護保険料率</a:t>
              </a:r>
              <a:endParaRPr kumimoji="1" lang="ja-JP" altLang="en-US" sz="1600" b="1" dirty="0"/>
            </a:p>
          </p:txBody>
        </p:sp>
        <p:grpSp>
          <p:nvGrpSpPr>
            <p:cNvPr id="14" name="グループ化 13"/>
            <p:cNvGrpSpPr/>
            <p:nvPr/>
          </p:nvGrpSpPr>
          <p:grpSpPr>
            <a:xfrm>
              <a:off x="692696" y="2241277"/>
              <a:ext cx="5400600" cy="386507"/>
              <a:chOff x="-288106" y="3167844"/>
              <a:chExt cx="7642356" cy="579759"/>
            </a:xfrm>
          </p:grpSpPr>
          <p:sp>
            <p:nvSpPr>
              <p:cNvPr id="8" name="角丸四角形 7"/>
              <p:cNvSpPr/>
              <p:nvPr/>
            </p:nvSpPr>
            <p:spPr>
              <a:xfrm>
                <a:off x="-288106" y="3167845"/>
                <a:ext cx="1440159" cy="579758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 smtClean="0"/>
                  <a:t>　現 行　</a:t>
                </a:r>
                <a:endParaRPr kumimoji="1" lang="ja-JP" altLang="en-US" sz="1200" dirty="0"/>
              </a:p>
            </p:txBody>
          </p:sp>
          <p:sp>
            <p:nvSpPr>
              <p:cNvPr id="10" name="角丸四角形 9"/>
              <p:cNvSpPr/>
              <p:nvPr/>
            </p:nvSpPr>
            <p:spPr>
              <a:xfrm>
                <a:off x="3501008" y="3171538"/>
                <a:ext cx="2448272" cy="576064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ja-JP" altLang="en-US" sz="1050" dirty="0" smtClean="0"/>
                  <a:t>　</a:t>
                </a:r>
                <a:r>
                  <a:rPr lang="ja-JP" altLang="en-US" sz="1200" dirty="0"/>
                  <a:t>変</a:t>
                </a:r>
                <a:r>
                  <a:rPr kumimoji="1" lang="ja-JP" altLang="en-US" sz="1200" dirty="0" smtClean="0"/>
                  <a:t> </a:t>
                </a:r>
                <a:r>
                  <a:rPr lang="ja-JP" altLang="en-US" sz="1200" dirty="0" smtClean="0"/>
                  <a:t>更</a:t>
                </a:r>
                <a:r>
                  <a:rPr kumimoji="1" lang="ja-JP" altLang="en-US" sz="1200" dirty="0" smtClean="0"/>
                  <a:t> 後</a:t>
                </a:r>
                <a:endParaRPr kumimoji="1" lang="ja-JP" altLang="en-US" sz="1200" dirty="0"/>
              </a:p>
            </p:txBody>
          </p:sp>
          <p:sp>
            <p:nvSpPr>
              <p:cNvPr id="11" name="角丸四角形 10"/>
              <p:cNvSpPr/>
              <p:nvPr/>
            </p:nvSpPr>
            <p:spPr>
              <a:xfrm>
                <a:off x="675789" y="3167844"/>
                <a:ext cx="2088231" cy="579758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/>
                  <a:t>１０．１０％</a:t>
                </a:r>
                <a:endParaRPr kumimoji="1" lang="ja-JP" altLang="en-US" sz="1400" b="1" dirty="0"/>
              </a:p>
            </p:txBody>
          </p:sp>
          <p:sp>
            <p:nvSpPr>
              <p:cNvPr id="12" name="角丸四角形 11"/>
              <p:cNvSpPr/>
              <p:nvPr/>
            </p:nvSpPr>
            <p:spPr>
              <a:xfrm>
                <a:off x="4905979" y="3193726"/>
                <a:ext cx="2448271" cy="553876"/>
              </a:xfrm>
              <a:prstGeom prst="roundRect">
                <a:avLst/>
              </a:prstGeom>
              <a:solidFill>
                <a:srgbClr val="FFFF00"/>
              </a:solidFill>
              <a:ln w="38100" cmpd="thickThin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 smtClean="0"/>
                  <a:t>１０．１３％</a:t>
                </a:r>
                <a:endParaRPr kumimoji="1" lang="ja-JP" altLang="en-US" sz="2000" b="1" dirty="0"/>
              </a:p>
            </p:txBody>
          </p:sp>
          <p:sp>
            <p:nvSpPr>
              <p:cNvPr id="13" name="右矢印 12"/>
              <p:cNvSpPr/>
              <p:nvPr/>
            </p:nvSpPr>
            <p:spPr>
              <a:xfrm>
                <a:off x="2870734" y="3167844"/>
                <a:ext cx="576063" cy="540060"/>
              </a:xfrm>
              <a:prstGeom prst="rightArrow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1" name="テキスト ボックス 20"/>
            <p:cNvSpPr txBox="1"/>
            <p:nvPr/>
          </p:nvSpPr>
          <p:spPr>
            <a:xfrm>
              <a:off x="512676" y="3513946"/>
              <a:ext cx="58686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dirty="0" smtClean="0"/>
                <a:t>※</a:t>
              </a:r>
              <a:r>
                <a:rPr lang="ja-JP" altLang="en-US" sz="1000" dirty="0"/>
                <a:t> </a:t>
              </a:r>
              <a:r>
                <a:rPr lang="ja-JP" altLang="en-US" sz="1000" dirty="0" smtClean="0"/>
                <a:t>健康保険料率は、都道府県ごとに設定されています。</a:t>
              </a:r>
              <a:endParaRPr lang="en-US" altLang="ja-JP" sz="1000" dirty="0" smtClean="0"/>
            </a:p>
            <a:p>
              <a:r>
                <a:rPr lang="en-US" altLang="ja-JP" sz="1000" dirty="0" smtClean="0"/>
                <a:t>※ </a:t>
              </a:r>
              <a:r>
                <a:rPr lang="ja-JP" altLang="en-US" sz="1000" dirty="0" smtClean="0"/>
                <a:t>介護</a:t>
              </a:r>
              <a:r>
                <a:rPr lang="ja-JP" altLang="en-US" sz="1000" dirty="0"/>
                <a:t>保険料率は、全国一律</a:t>
              </a:r>
              <a:r>
                <a:rPr lang="ja-JP" altLang="en-US" sz="1000" dirty="0" smtClean="0"/>
                <a:t>となります</a:t>
              </a:r>
              <a:r>
                <a:rPr lang="ja-JP" altLang="en-US" sz="1000" dirty="0"/>
                <a:t>。</a:t>
              </a:r>
              <a:endParaRPr lang="en-US" altLang="ja-JP" sz="1000" dirty="0"/>
            </a:p>
            <a:p>
              <a:r>
                <a:rPr kumimoji="1" lang="en-US" altLang="ja-JP" sz="1000" dirty="0" smtClean="0"/>
                <a:t>※</a:t>
              </a:r>
              <a:r>
                <a:rPr lang="ja-JP" altLang="en-US" sz="1000" dirty="0" smtClean="0"/>
                <a:t> ４０歳から６４歳までの方（介護保険第２号被保険者）は、健康保険料率に介護保険料率が加わります。</a:t>
              </a:r>
              <a:endParaRPr lang="en-US" altLang="ja-JP" sz="1000" dirty="0" smtClean="0"/>
            </a:p>
            <a:p>
              <a:r>
                <a:rPr kumimoji="1" lang="en-US" altLang="ja-JP" sz="1000" dirty="0" smtClean="0"/>
                <a:t>※</a:t>
              </a:r>
              <a:r>
                <a:rPr kumimoji="1" lang="ja-JP" altLang="en-US" sz="1000" dirty="0" smtClean="0"/>
                <a:t> 任意継続被保険者の方は、平成３０年４月分（４月納付分）から変更</a:t>
              </a:r>
              <a:r>
                <a:rPr lang="ja-JP" altLang="en-US" sz="1000" dirty="0" smtClean="0"/>
                <a:t>になります</a:t>
              </a:r>
              <a:r>
                <a:rPr kumimoji="1" lang="ja-JP" altLang="en-US" sz="1000" dirty="0" smtClean="0"/>
                <a:t>。</a:t>
              </a:r>
              <a:endParaRPr kumimoji="1" lang="ja-JP" altLang="en-US" sz="1000" dirty="0"/>
            </a:p>
          </p:txBody>
        </p:sp>
        <p:grpSp>
          <p:nvGrpSpPr>
            <p:cNvPr id="26" name="グループ化 25"/>
            <p:cNvGrpSpPr/>
            <p:nvPr/>
          </p:nvGrpSpPr>
          <p:grpSpPr>
            <a:xfrm>
              <a:off x="692696" y="2981677"/>
              <a:ext cx="5400600" cy="386507"/>
              <a:chOff x="-288106" y="3167844"/>
              <a:chExt cx="7642356" cy="579759"/>
            </a:xfrm>
          </p:grpSpPr>
          <p:sp>
            <p:nvSpPr>
              <p:cNvPr id="27" name="角丸四角形 26"/>
              <p:cNvSpPr/>
              <p:nvPr/>
            </p:nvSpPr>
            <p:spPr>
              <a:xfrm>
                <a:off x="-288106" y="3167845"/>
                <a:ext cx="1440159" cy="579758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ja-JP" altLang="en-US" sz="1050" dirty="0" smtClean="0"/>
                  <a:t>　</a:t>
                </a:r>
                <a:r>
                  <a:rPr kumimoji="1" lang="ja-JP" altLang="en-US" sz="1200" dirty="0" smtClean="0"/>
                  <a:t>現 行</a:t>
                </a:r>
                <a:endParaRPr kumimoji="1" lang="ja-JP" altLang="en-US" sz="1200" dirty="0"/>
              </a:p>
            </p:txBody>
          </p:sp>
          <p:sp>
            <p:nvSpPr>
              <p:cNvPr id="28" name="角丸四角形 27"/>
              <p:cNvSpPr/>
              <p:nvPr/>
            </p:nvSpPr>
            <p:spPr>
              <a:xfrm>
                <a:off x="3501008" y="3171538"/>
                <a:ext cx="2448272" cy="576064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ja-JP" altLang="en-US" sz="1050" dirty="0" smtClean="0"/>
                  <a:t>　</a:t>
                </a:r>
                <a:r>
                  <a:rPr lang="ja-JP" altLang="en-US" sz="1200" dirty="0"/>
                  <a:t>変 更 後</a:t>
                </a:r>
              </a:p>
            </p:txBody>
          </p:sp>
          <p:sp>
            <p:nvSpPr>
              <p:cNvPr id="29" name="角丸四角形 28"/>
              <p:cNvSpPr/>
              <p:nvPr/>
            </p:nvSpPr>
            <p:spPr>
              <a:xfrm>
                <a:off x="675789" y="3167844"/>
                <a:ext cx="2088231" cy="579758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/>
                  <a:t>１．６５％</a:t>
                </a:r>
                <a:endParaRPr kumimoji="1" lang="ja-JP" altLang="en-US" sz="1400" b="1" dirty="0"/>
              </a:p>
            </p:txBody>
          </p:sp>
          <p:sp>
            <p:nvSpPr>
              <p:cNvPr id="30" name="角丸四角形 29"/>
              <p:cNvSpPr/>
              <p:nvPr/>
            </p:nvSpPr>
            <p:spPr>
              <a:xfrm>
                <a:off x="4905979" y="3193726"/>
                <a:ext cx="2448271" cy="553876"/>
              </a:xfrm>
              <a:prstGeom prst="roundRect">
                <a:avLst/>
              </a:prstGeom>
              <a:solidFill>
                <a:srgbClr val="FFFF00"/>
              </a:solidFill>
              <a:ln w="38100" cmpd="thickThin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 smtClean="0"/>
                  <a:t>１．５７％</a:t>
                </a:r>
                <a:endParaRPr kumimoji="1" lang="ja-JP" altLang="en-US" sz="2000" b="1" dirty="0"/>
              </a:p>
            </p:txBody>
          </p:sp>
          <p:sp>
            <p:nvSpPr>
              <p:cNvPr id="31" name="右矢印 30"/>
              <p:cNvSpPr/>
              <p:nvPr/>
            </p:nvSpPr>
            <p:spPr>
              <a:xfrm>
                <a:off x="2870734" y="3167844"/>
                <a:ext cx="576063" cy="540060"/>
              </a:xfrm>
              <a:prstGeom prst="rightArrow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3" name="正方形/長方形 32"/>
            <p:cNvSpPr/>
            <p:nvPr/>
          </p:nvSpPr>
          <p:spPr>
            <a:xfrm>
              <a:off x="512676" y="4252599"/>
              <a:ext cx="5796643" cy="818267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en-US" altLang="ja-JP" sz="1050" dirty="0" smtClean="0"/>
                <a:t>【</a:t>
              </a:r>
              <a:r>
                <a:rPr kumimoji="1" lang="ja-JP" altLang="en-US" sz="1050" dirty="0" smtClean="0"/>
                <a:t>お問い合わせ先</a:t>
              </a:r>
              <a:r>
                <a:rPr kumimoji="1" lang="en-US" altLang="ja-JP" sz="1050" dirty="0" smtClean="0"/>
                <a:t>】</a:t>
              </a:r>
            </a:p>
            <a:p>
              <a:r>
                <a:rPr lang="ja-JP" altLang="en-US" sz="1050" dirty="0" smtClean="0"/>
                <a:t>全国</a:t>
              </a:r>
              <a:r>
                <a:rPr lang="ja-JP" altLang="en-US" sz="1050" dirty="0"/>
                <a:t>健康保険</a:t>
              </a:r>
              <a:r>
                <a:rPr lang="ja-JP" altLang="en-US" sz="1050" dirty="0" smtClean="0"/>
                <a:t>協会島根支部　</a:t>
              </a:r>
              <a:r>
                <a:rPr kumimoji="1" lang="ja-JP" altLang="en-US" sz="1400" dirty="0" smtClean="0"/>
                <a:t>企画</a:t>
              </a:r>
              <a:r>
                <a:rPr kumimoji="1" lang="ja-JP" altLang="en-US" sz="1400" dirty="0"/>
                <a:t>総務</a:t>
              </a:r>
              <a:r>
                <a:rPr kumimoji="1" lang="ja-JP" altLang="en-US" sz="1400" dirty="0" smtClean="0"/>
                <a:t>グループ</a:t>
              </a:r>
              <a:r>
                <a:rPr lang="ja-JP" altLang="en-US" sz="1400" dirty="0"/>
                <a:t>　</a:t>
              </a:r>
              <a:r>
                <a:rPr lang="ja-JP" altLang="en-US" sz="1050" dirty="0" smtClean="0"/>
                <a:t>　</a:t>
              </a:r>
              <a:r>
                <a:rPr lang="ja-JP" altLang="en-US" sz="1400" dirty="0" smtClean="0"/>
                <a:t>ＴＥＬ：０８５２－５９－５１４０</a:t>
              </a:r>
              <a:endParaRPr lang="en-US" altLang="ja-JP" sz="1400" dirty="0" smtClean="0"/>
            </a:p>
            <a:p>
              <a:r>
                <a:rPr lang="ja-JP" altLang="en-US" sz="800" dirty="0" smtClean="0"/>
                <a:t>　</a:t>
              </a:r>
              <a:r>
                <a:rPr lang="ja-JP" altLang="en-US" sz="1050" dirty="0" smtClean="0"/>
                <a:t>ホームページ：  </a:t>
              </a:r>
              <a:r>
                <a:rPr kumimoji="1" lang="ja-JP" altLang="en-US" sz="1050" dirty="0" smtClean="0"/>
                <a:t> </a:t>
              </a:r>
              <a:r>
                <a:rPr kumimoji="1" lang="en-US" altLang="ja-JP" sz="1050" dirty="0" smtClean="0"/>
                <a:t>http://www.kyoukaikenpo.or.jp/shibu/</a:t>
              </a:r>
              <a:r>
                <a:rPr lang="en-US" altLang="ja-JP" sz="1050" dirty="0" smtClean="0"/>
                <a:t>shimane/</a:t>
              </a:r>
              <a:r>
                <a:rPr lang="ja-JP" altLang="en-US" sz="1050" dirty="0" smtClean="0"/>
                <a:t>　　検索☞</a:t>
              </a:r>
              <a:endParaRPr kumimoji="1" lang="en-US" altLang="ja-JP" sz="1050" dirty="0" smtClean="0"/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260648" y="5508104"/>
            <a:ext cx="6399440" cy="3384376"/>
            <a:chOff x="197912" y="509072"/>
            <a:chExt cx="6399440" cy="3384376"/>
          </a:xfrm>
        </p:grpSpPr>
        <p:grpSp>
          <p:nvGrpSpPr>
            <p:cNvPr id="23" name="グループ化 22"/>
            <p:cNvGrpSpPr/>
            <p:nvPr/>
          </p:nvGrpSpPr>
          <p:grpSpPr>
            <a:xfrm>
              <a:off x="253472" y="509072"/>
              <a:ext cx="6343880" cy="3384376"/>
              <a:chOff x="253472" y="509072"/>
              <a:chExt cx="6343880" cy="3384376"/>
            </a:xfrm>
          </p:grpSpPr>
          <p:sp>
            <p:nvSpPr>
              <p:cNvPr id="25" name="正方形/長方形 24"/>
              <p:cNvSpPr/>
              <p:nvPr/>
            </p:nvSpPr>
            <p:spPr>
              <a:xfrm>
                <a:off x="260648" y="517476"/>
                <a:ext cx="6336704" cy="337597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テキスト ボックス 33"/>
              <p:cNvSpPr txBox="1"/>
              <p:nvPr/>
            </p:nvSpPr>
            <p:spPr>
              <a:xfrm>
                <a:off x="404664" y="509072"/>
                <a:ext cx="604867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dirty="0" smtClean="0"/>
                  <a:t>平成３０年度全国健康保険協会（協会けんぽ）島根支部</a:t>
                </a:r>
                <a:endParaRPr kumimoji="1" lang="en-US" altLang="ja-JP" dirty="0" smtClean="0"/>
              </a:p>
              <a:p>
                <a:pPr algn="ctr"/>
                <a:r>
                  <a:rPr lang="ja-JP" altLang="en-US" dirty="0"/>
                  <a:t>保険料率</a:t>
                </a:r>
                <a:r>
                  <a:rPr kumimoji="1" lang="ja-JP" altLang="en-US" dirty="0" smtClean="0"/>
                  <a:t>のお知らせ</a:t>
                </a:r>
                <a:endParaRPr kumimoji="1" lang="ja-JP" altLang="en-US" dirty="0"/>
              </a:p>
            </p:txBody>
          </p:sp>
          <p:sp>
            <p:nvSpPr>
              <p:cNvPr id="35" name="角丸四角形 34"/>
              <p:cNvSpPr/>
              <p:nvPr/>
            </p:nvSpPr>
            <p:spPr>
              <a:xfrm>
                <a:off x="404664" y="1157144"/>
                <a:ext cx="6048672" cy="360040"/>
              </a:xfrm>
              <a:prstGeom prst="round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 b="1" dirty="0" smtClean="0"/>
                  <a:t>平成３０年３月分（４月納付分）から</a:t>
                </a:r>
                <a:r>
                  <a:rPr lang="ja-JP" altLang="en-US" sz="1600" b="1" dirty="0" smtClean="0"/>
                  <a:t>保険料率が変更になります</a:t>
                </a:r>
                <a:endParaRPr kumimoji="1" lang="ja-JP" altLang="en-US" sz="1600" b="1" dirty="0"/>
              </a:p>
            </p:txBody>
          </p:sp>
          <p:sp>
            <p:nvSpPr>
              <p:cNvPr id="36" name="テキスト ボックス 35"/>
              <p:cNvSpPr txBox="1"/>
              <p:nvPr/>
            </p:nvSpPr>
            <p:spPr>
              <a:xfrm>
                <a:off x="253472" y="1640766"/>
                <a:ext cx="154055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400" b="1" dirty="0"/>
                  <a:t>１．</a:t>
                </a:r>
                <a:r>
                  <a:rPr kumimoji="1" lang="ja-JP" altLang="en-US" sz="1400" b="1" dirty="0" smtClean="0"/>
                  <a:t>健康保険料率</a:t>
                </a:r>
                <a:endParaRPr kumimoji="1" lang="en-US" altLang="ja-JP" sz="1400" b="1" dirty="0" smtClean="0"/>
              </a:p>
              <a:p>
                <a:pPr algn="ctr"/>
                <a:endParaRPr kumimoji="1" lang="ja-JP" altLang="en-US" sz="1200" b="1" dirty="0"/>
              </a:p>
            </p:txBody>
          </p:sp>
          <p:grpSp>
            <p:nvGrpSpPr>
              <p:cNvPr id="37" name="グループ化 36"/>
              <p:cNvGrpSpPr/>
              <p:nvPr/>
            </p:nvGrpSpPr>
            <p:grpSpPr>
              <a:xfrm>
                <a:off x="1752496" y="1595493"/>
                <a:ext cx="4700840" cy="394205"/>
                <a:chOff x="271350" y="3171538"/>
                <a:chExt cx="6652134" cy="591306"/>
              </a:xfrm>
            </p:grpSpPr>
            <p:sp>
              <p:nvSpPr>
                <p:cNvPr id="46" name="角丸四角形 45"/>
                <p:cNvSpPr/>
                <p:nvPr/>
              </p:nvSpPr>
              <p:spPr>
                <a:xfrm>
                  <a:off x="271350" y="3183085"/>
                  <a:ext cx="1067605" cy="579759"/>
                </a:xfrm>
                <a:prstGeom prst="round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kumimoji="1" lang="ja-JP" altLang="en-US" sz="1050" dirty="0" smtClean="0"/>
                    <a:t>　現 行</a:t>
                  </a:r>
                  <a:endParaRPr kumimoji="1" lang="ja-JP" altLang="en-US" sz="1050" dirty="0"/>
                </a:p>
              </p:txBody>
            </p:sp>
            <p:sp>
              <p:nvSpPr>
                <p:cNvPr id="47" name="角丸四角形 46"/>
                <p:cNvSpPr/>
                <p:nvPr/>
              </p:nvSpPr>
              <p:spPr>
                <a:xfrm>
                  <a:off x="3662744" y="3171538"/>
                  <a:ext cx="2286535" cy="576065"/>
                </a:xfrm>
                <a:prstGeom prst="round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kumimoji="1" lang="ja-JP" altLang="en-US" sz="1050" dirty="0" smtClean="0"/>
                    <a:t>　変 </a:t>
                  </a:r>
                  <a:r>
                    <a:rPr lang="ja-JP" altLang="en-US" sz="1050" dirty="0" smtClean="0"/>
                    <a:t>更</a:t>
                  </a:r>
                  <a:r>
                    <a:rPr kumimoji="1" lang="ja-JP" altLang="en-US" sz="1050" dirty="0" smtClean="0"/>
                    <a:t> 後</a:t>
                  </a:r>
                  <a:endParaRPr kumimoji="1" lang="ja-JP" altLang="en-US" sz="1050" dirty="0"/>
                </a:p>
              </p:txBody>
            </p:sp>
            <p:sp>
              <p:nvSpPr>
                <p:cNvPr id="48" name="角丸四角形 47"/>
                <p:cNvSpPr/>
                <p:nvPr/>
              </p:nvSpPr>
              <p:spPr>
                <a:xfrm>
                  <a:off x="1115290" y="3183083"/>
                  <a:ext cx="1850013" cy="579758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b="1" dirty="0" smtClean="0"/>
                    <a:t>１０．１０％</a:t>
                  </a:r>
                  <a:endParaRPr kumimoji="1" lang="ja-JP" altLang="en-US" sz="1400" b="1" dirty="0"/>
                </a:p>
              </p:txBody>
            </p:sp>
            <p:sp>
              <p:nvSpPr>
                <p:cNvPr id="49" name="角丸四角形 48"/>
                <p:cNvSpPr/>
                <p:nvPr/>
              </p:nvSpPr>
              <p:spPr>
                <a:xfrm>
                  <a:off x="4905979" y="3193726"/>
                  <a:ext cx="2017505" cy="553877"/>
                </a:xfrm>
                <a:prstGeom prst="roundRect">
                  <a:avLst/>
                </a:prstGeom>
                <a:solidFill>
                  <a:srgbClr val="FFFF00"/>
                </a:solidFill>
                <a:ln w="38100" cmpd="thickThin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2000" b="1" dirty="0" smtClean="0"/>
                    <a:t>１０．１３％</a:t>
                  </a:r>
                  <a:endParaRPr kumimoji="1" lang="ja-JP" altLang="en-US" sz="2000" b="1" dirty="0"/>
                </a:p>
              </p:txBody>
            </p:sp>
            <p:sp>
              <p:nvSpPr>
                <p:cNvPr id="50" name="右矢印 49"/>
                <p:cNvSpPr/>
                <p:nvPr/>
              </p:nvSpPr>
              <p:spPr>
                <a:xfrm>
                  <a:off x="3139951" y="3208966"/>
                  <a:ext cx="449650" cy="514178"/>
                </a:xfrm>
                <a:prstGeom prst="rightArrow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38" name="テキスト ボックス 37"/>
              <p:cNvSpPr txBox="1"/>
              <p:nvPr/>
            </p:nvSpPr>
            <p:spPr>
              <a:xfrm>
                <a:off x="702856" y="2514248"/>
                <a:ext cx="58686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900" dirty="0" smtClean="0"/>
                  <a:t>※</a:t>
                </a:r>
                <a:r>
                  <a:rPr lang="ja-JP" altLang="en-US" sz="900" dirty="0"/>
                  <a:t> </a:t>
                </a:r>
                <a:r>
                  <a:rPr lang="ja-JP" altLang="en-US" sz="900" dirty="0" smtClean="0"/>
                  <a:t>健康保険料率は、都道府県ごとに設定されています。</a:t>
                </a:r>
                <a:endParaRPr lang="en-US" altLang="ja-JP" sz="900" dirty="0" smtClean="0"/>
              </a:p>
              <a:p>
                <a:r>
                  <a:rPr lang="en-US" altLang="ja-JP" sz="900" dirty="0" smtClean="0"/>
                  <a:t>※ </a:t>
                </a:r>
                <a:r>
                  <a:rPr lang="ja-JP" altLang="en-US" sz="900" dirty="0" smtClean="0"/>
                  <a:t>介護</a:t>
                </a:r>
                <a:r>
                  <a:rPr lang="ja-JP" altLang="en-US" sz="900" dirty="0"/>
                  <a:t>保険料率は、全国一律</a:t>
                </a:r>
                <a:r>
                  <a:rPr lang="ja-JP" altLang="en-US" sz="900" dirty="0" smtClean="0"/>
                  <a:t>となります</a:t>
                </a:r>
                <a:r>
                  <a:rPr lang="ja-JP" altLang="en-US" sz="900" dirty="0"/>
                  <a:t>。</a:t>
                </a:r>
                <a:endParaRPr lang="en-US" altLang="ja-JP" sz="900" dirty="0"/>
              </a:p>
              <a:p>
                <a:r>
                  <a:rPr kumimoji="1" lang="en-US" altLang="ja-JP" sz="900" dirty="0" smtClean="0"/>
                  <a:t>※</a:t>
                </a:r>
                <a:r>
                  <a:rPr lang="ja-JP" altLang="en-US" sz="900" dirty="0" smtClean="0"/>
                  <a:t> ４０歳から６４歳までの方（介護保険第２号被保険者）は、健康保険料率に介護保険料率が加わります。</a:t>
                </a:r>
                <a:endParaRPr lang="en-US" altLang="ja-JP" sz="900" dirty="0" smtClean="0"/>
              </a:p>
              <a:p>
                <a:r>
                  <a:rPr kumimoji="1" lang="en-US" altLang="ja-JP" sz="900" dirty="0" smtClean="0"/>
                  <a:t>※</a:t>
                </a:r>
                <a:r>
                  <a:rPr kumimoji="1" lang="ja-JP" altLang="en-US" sz="900" dirty="0" smtClean="0"/>
                  <a:t> 任意継続被保険者の方は</a:t>
                </a:r>
                <a:r>
                  <a:rPr lang="ja-JP" altLang="en-US" sz="900" dirty="0"/>
                  <a:t>、</a:t>
                </a:r>
                <a:r>
                  <a:rPr kumimoji="1" lang="ja-JP" altLang="en-US" sz="900" dirty="0" smtClean="0"/>
                  <a:t>平成３０年４月分（４月納付分）から変更</a:t>
                </a:r>
                <a:r>
                  <a:rPr lang="ja-JP" altLang="en-US" sz="900" dirty="0" smtClean="0"/>
                  <a:t>になります</a:t>
                </a:r>
                <a:r>
                  <a:rPr kumimoji="1" lang="ja-JP" altLang="en-US" sz="900" dirty="0" smtClean="0"/>
                  <a:t>。</a:t>
                </a:r>
                <a:endParaRPr kumimoji="1" lang="ja-JP" altLang="en-US" sz="900" dirty="0"/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503946" y="3130098"/>
                <a:ext cx="5868652" cy="619334"/>
              </a:xfrm>
              <a:prstGeom prst="rect">
                <a:avLst/>
              </a:prstGeom>
              <a:ln w="127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en-US" altLang="ja-JP" sz="1050" dirty="0" smtClean="0"/>
                  <a:t>【</a:t>
                </a:r>
                <a:r>
                  <a:rPr kumimoji="1" lang="ja-JP" altLang="en-US" sz="1050" dirty="0" smtClean="0"/>
                  <a:t>お問い合わせ先</a:t>
                </a:r>
                <a:r>
                  <a:rPr kumimoji="1" lang="en-US" altLang="ja-JP" sz="1050" dirty="0" smtClean="0"/>
                  <a:t>】</a:t>
                </a:r>
              </a:p>
              <a:p>
                <a:r>
                  <a:rPr lang="ja-JP" altLang="en-US" sz="1050" dirty="0" smtClean="0"/>
                  <a:t>　全国</a:t>
                </a:r>
                <a:r>
                  <a:rPr lang="ja-JP" altLang="en-US" sz="1050" dirty="0"/>
                  <a:t>健康保険</a:t>
                </a:r>
                <a:r>
                  <a:rPr lang="ja-JP" altLang="en-US" sz="1050" dirty="0" smtClean="0"/>
                  <a:t>協会島根支部　</a:t>
                </a:r>
                <a:r>
                  <a:rPr kumimoji="1" lang="ja-JP" altLang="en-US" sz="1400" dirty="0" smtClean="0"/>
                  <a:t>企画</a:t>
                </a:r>
                <a:r>
                  <a:rPr kumimoji="1" lang="ja-JP" altLang="en-US" sz="1400" dirty="0"/>
                  <a:t>総務</a:t>
                </a:r>
                <a:r>
                  <a:rPr kumimoji="1" lang="ja-JP" altLang="en-US" sz="1400" dirty="0" smtClean="0"/>
                  <a:t>グループ</a:t>
                </a:r>
                <a:r>
                  <a:rPr lang="ja-JP" altLang="en-US" sz="1400" dirty="0"/>
                  <a:t>　</a:t>
                </a:r>
                <a:r>
                  <a:rPr lang="ja-JP" altLang="en-US" sz="1050" dirty="0" smtClean="0"/>
                  <a:t>　</a:t>
                </a:r>
                <a:r>
                  <a:rPr lang="ja-JP" altLang="en-US" sz="1200" dirty="0" smtClean="0"/>
                  <a:t>ＴＥＬ：０８５２－５９－５１４０</a:t>
                </a:r>
                <a:endParaRPr lang="en-US" altLang="ja-JP" sz="1200" dirty="0" smtClean="0"/>
              </a:p>
              <a:p>
                <a:r>
                  <a:rPr lang="ja-JP" altLang="en-US" sz="900" dirty="0" smtClean="0"/>
                  <a:t>　ホームページ：   　</a:t>
                </a:r>
                <a:r>
                  <a:rPr kumimoji="1" lang="ja-JP" altLang="en-US" sz="900" dirty="0" smtClean="0"/>
                  <a:t>   </a:t>
                </a:r>
                <a:r>
                  <a:rPr kumimoji="1" lang="en-US" altLang="ja-JP" sz="900" dirty="0" smtClean="0"/>
                  <a:t>http://www.kyoukaikenpo.or.jp/shibu/</a:t>
                </a:r>
                <a:r>
                  <a:rPr lang="en-US" altLang="ja-JP" sz="900" dirty="0" smtClean="0"/>
                  <a:t>shimane/</a:t>
                </a:r>
                <a:r>
                  <a:rPr lang="ja-JP" altLang="en-US" sz="900" dirty="0" smtClean="0"/>
                  <a:t>　　　　検索☞</a:t>
                </a:r>
                <a:endParaRPr kumimoji="1" lang="en-US" altLang="ja-JP" sz="900" dirty="0" smtClean="0"/>
              </a:p>
            </p:txBody>
          </p:sp>
          <p:grpSp>
            <p:nvGrpSpPr>
              <p:cNvPr id="40" name="グループ化 39"/>
              <p:cNvGrpSpPr/>
              <p:nvPr/>
            </p:nvGrpSpPr>
            <p:grpSpPr>
              <a:xfrm>
                <a:off x="1752496" y="2102242"/>
                <a:ext cx="4700840" cy="386507"/>
                <a:chOff x="271350" y="3167844"/>
                <a:chExt cx="6652134" cy="579759"/>
              </a:xfrm>
            </p:grpSpPr>
            <p:sp>
              <p:nvSpPr>
                <p:cNvPr id="41" name="角丸四角形 40"/>
                <p:cNvSpPr/>
                <p:nvPr/>
              </p:nvSpPr>
              <p:spPr>
                <a:xfrm>
                  <a:off x="271350" y="3167845"/>
                  <a:ext cx="1067605" cy="579758"/>
                </a:xfrm>
                <a:prstGeom prst="round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kumimoji="1" lang="ja-JP" altLang="en-US" sz="1050" dirty="0" smtClean="0"/>
                    <a:t>　現 行</a:t>
                  </a:r>
                  <a:endParaRPr kumimoji="1" lang="ja-JP" altLang="en-US" sz="1050" dirty="0"/>
                </a:p>
              </p:txBody>
            </p:sp>
            <p:sp>
              <p:nvSpPr>
                <p:cNvPr id="42" name="角丸四角形 41"/>
                <p:cNvSpPr/>
                <p:nvPr/>
              </p:nvSpPr>
              <p:spPr>
                <a:xfrm>
                  <a:off x="3662744" y="3171538"/>
                  <a:ext cx="2286535" cy="576065"/>
                </a:xfrm>
                <a:prstGeom prst="round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kumimoji="1" lang="ja-JP" altLang="en-US" sz="1050" dirty="0" smtClean="0"/>
                    <a:t>　</a:t>
                  </a:r>
                  <a:r>
                    <a:rPr lang="ja-JP" altLang="en-US" sz="1050" dirty="0"/>
                    <a:t>変 更 後</a:t>
                  </a:r>
                </a:p>
              </p:txBody>
            </p:sp>
            <p:sp>
              <p:nvSpPr>
                <p:cNvPr id="43" name="角丸四角形 42"/>
                <p:cNvSpPr/>
                <p:nvPr/>
              </p:nvSpPr>
              <p:spPr>
                <a:xfrm>
                  <a:off x="1115291" y="3167844"/>
                  <a:ext cx="1850010" cy="579758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b="1" dirty="0" smtClean="0"/>
                    <a:t>１．６５％</a:t>
                  </a:r>
                  <a:endParaRPr kumimoji="1" lang="ja-JP" altLang="en-US" sz="1400" b="1" dirty="0"/>
                </a:p>
              </p:txBody>
            </p:sp>
            <p:sp>
              <p:nvSpPr>
                <p:cNvPr id="44" name="角丸四角形 43"/>
                <p:cNvSpPr/>
                <p:nvPr/>
              </p:nvSpPr>
              <p:spPr>
                <a:xfrm>
                  <a:off x="4905979" y="3193726"/>
                  <a:ext cx="2017505" cy="553877"/>
                </a:xfrm>
                <a:prstGeom prst="roundRect">
                  <a:avLst/>
                </a:prstGeom>
                <a:solidFill>
                  <a:srgbClr val="FFFF00"/>
                </a:solidFill>
                <a:ln w="38100" cmpd="thickThin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2000" b="1" dirty="0" smtClean="0"/>
                    <a:t>１．５７％</a:t>
                  </a:r>
                  <a:endParaRPr kumimoji="1" lang="ja-JP" altLang="en-US" sz="2000" b="1" dirty="0"/>
                </a:p>
              </p:txBody>
            </p:sp>
            <p:sp>
              <p:nvSpPr>
                <p:cNvPr id="45" name="右矢印 44"/>
                <p:cNvSpPr/>
                <p:nvPr/>
              </p:nvSpPr>
              <p:spPr>
                <a:xfrm>
                  <a:off x="3138877" y="3206674"/>
                  <a:ext cx="449651" cy="501230"/>
                </a:xfrm>
                <a:prstGeom prst="rightArrow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24" name="テキスト ボックス 23"/>
            <p:cNvSpPr txBox="1"/>
            <p:nvPr/>
          </p:nvSpPr>
          <p:spPr>
            <a:xfrm>
              <a:off x="197912" y="2135341"/>
              <a:ext cx="164691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 smtClean="0"/>
                <a:t>２．介護保険料率</a:t>
              </a:r>
              <a:endParaRPr kumimoji="1" lang="en-US" altLang="ja-JP" sz="1400" b="1" dirty="0" smtClean="0"/>
            </a:p>
            <a:p>
              <a:pPr algn="ctr"/>
              <a:endParaRPr kumimoji="1" lang="ja-JP" altLang="en-US" sz="1200" b="1" dirty="0"/>
            </a:p>
          </p:txBody>
        </p:sp>
      </p:grpSp>
      <p:sp>
        <p:nvSpPr>
          <p:cNvPr id="51" name="テキスト ボックス 50"/>
          <p:cNvSpPr txBox="1"/>
          <p:nvPr/>
        </p:nvSpPr>
        <p:spPr>
          <a:xfrm>
            <a:off x="4363184" y="506676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　</a:t>
            </a:r>
            <a:r>
              <a:rPr lang="ja-JP" altLang="en-US" dirty="0" smtClean="0"/>
              <a:t>　　　</a:t>
            </a:r>
            <a:r>
              <a:rPr kumimoji="1" lang="en-US" altLang="ja-JP" dirty="0" smtClean="0"/>
              <a:t>1/3</a:t>
            </a:r>
            <a:r>
              <a:rPr kumimoji="1" lang="ja-JP" altLang="en-US" dirty="0" smtClean="0"/>
              <a:t>ページ版</a:t>
            </a:r>
            <a:endParaRPr kumimoji="1" lang="ja-JP" altLang="en-US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868754" y="4480295"/>
            <a:ext cx="982268" cy="2308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協会けんぽ島根</a:t>
            </a:r>
            <a:endParaRPr kumimoji="1" lang="ja-JP" altLang="en-US" sz="9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686404" y="8533020"/>
            <a:ext cx="936104" cy="21544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協会けんぽ島根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193964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テキスト ボックス 31"/>
          <p:cNvSpPr txBox="1"/>
          <p:nvPr/>
        </p:nvSpPr>
        <p:spPr>
          <a:xfrm>
            <a:off x="4221088" y="8218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　</a:t>
            </a:r>
            <a:r>
              <a:rPr lang="ja-JP" altLang="en-US" dirty="0" smtClean="0"/>
              <a:t>　　　　文字原稿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90212" y="899592"/>
            <a:ext cx="4631076" cy="6048672"/>
          </a:xfrm>
          <a:prstGeom prst="rect">
            <a:avLst/>
          </a:prstGeom>
          <a:noFill/>
          <a:ln>
            <a:solidFill>
              <a:schemeClr val="dk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全国健康保険協会島根支部</a:t>
            </a:r>
            <a:r>
              <a:rPr lang="ja-JP" altLang="en-US" dirty="0" smtClean="0"/>
              <a:t>の保険料率変更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○全国健康保険協会（協会けんぽ）島根支部の平成</a:t>
            </a:r>
            <a:r>
              <a:rPr kumimoji="1" lang="en-US" altLang="ja-JP" dirty="0" smtClean="0"/>
              <a:t>30</a:t>
            </a:r>
            <a:r>
              <a:rPr kumimoji="1" lang="ja-JP" altLang="en-US" dirty="0" smtClean="0"/>
              <a:t>年度の健康保険料率および介護保険料率は、３月分（４月納付分）より変更となります。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任意継続被保険者の方は、４月分（４月納付分）からとなります。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○健康保険料率／１０・１３％</a:t>
            </a:r>
            <a:r>
              <a:rPr kumimoji="1" lang="ja-JP" altLang="en-US" dirty="0" smtClean="0"/>
              <a:t>　（平成</a:t>
            </a:r>
            <a:r>
              <a:rPr lang="en-US" altLang="ja-JP" dirty="0"/>
              <a:t>29</a:t>
            </a:r>
            <a:r>
              <a:rPr kumimoji="1" lang="ja-JP" altLang="en-US" dirty="0" smtClean="0"/>
              <a:t>年度１０・１０％）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○介護保険</a:t>
            </a:r>
            <a:r>
              <a:rPr lang="ja-JP" altLang="en-US" dirty="0"/>
              <a:t>料率／</a:t>
            </a:r>
            <a:r>
              <a:rPr lang="ja-JP" altLang="en-US" dirty="0" smtClean="0"/>
              <a:t>１・５７％</a:t>
            </a:r>
            <a:r>
              <a:rPr lang="ja-JP" altLang="en-US" dirty="0"/>
              <a:t>　（平成</a:t>
            </a:r>
            <a:r>
              <a:rPr lang="en-US" altLang="ja-JP" dirty="0"/>
              <a:t>29</a:t>
            </a:r>
            <a:r>
              <a:rPr lang="ja-JP" altLang="en-US" dirty="0"/>
              <a:t>年度</a:t>
            </a:r>
            <a:r>
              <a:rPr lang="ja-JP" altLang="en-US" dirty="0" smtClean="0"/>
              <a:t>１・６５％）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（問い合わせ先）</a:t>
            </a:r>
            <a:endParaRPr lang="en-US" altLang="ja-JP" dirty="0" smtClean="0"/>
          </a:p>
          <a:p>
            <a:r>
              <a:rPr lang="ja-JP" altLang="en-US" dirty="0" smtClean="0"/>
              <a:t>全国健康保険協会島根支部</a:t>
            </a:r>
            <a:r>
              <a:rPr lang="ja-JP" altLang="en-US" dirty="0"/>
              <a:t>　</a:t>
            </a:r>
            <a:r>
              <a:rPr lang="ja-JP" altLang="en-US" dirty="0" smtClean="0"/>
              <a:t>☎０８５２</a:t>
            </a:r>
            <a:r>
              <a:rPr lang="en-US" altLang="ja-JP" dirty="0" smtClean="0"/>
              <a:t>―</a:t>
            </a:r>
            <a:r>
              <a:rPr lang="ja-JP" altLang="en-US" dirty="0" smtClean="0"/>
              <a:t>５９</a:t>
            </a:r>
            <a:r>
              <a:rPr lang="en-US" altLang="ja-JP" dirty="0" smtClean="0"/>
              <a:t>―</a:t>
            </a:r>
            <a:r>
              <a:rPr lang="ja-JP" altLang="en-US" dirty="0" smtClean="0"/>
              <a:t>５１４０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487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431</Words>
  <Application>Microsoft Office PowerPoint</Application>
  <PresentationFormat>画面に合わせる (4:3)</PresentationFormat>
  <Paragraphs>83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全国健康保険協会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浴畑　心</dc:creator>
  <cp:lastModifiedBy>mihara</cp:lastModifiedBy>
  <cp:revision>34</cp:revision>
  <cp:lastPrinted>2018-02-14T12:20:59Z</cp:lastPrinted>
  <dcterms:created xsi:type="dcterms:W3CDTF">2016-02-16T09:15:39Z</dcterms:created>
  <dcterms:modified xsi:type="dcterms:W3CDTF">2018-02-20T07:26:22Z</dcterms:modified>
</cp:coreProperties>
</file>